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99" r:id="rId5"/>
    <p:sldId id="301" r:id="rId6"/>
    <p:sldId id="261" r:id="rId7"/>
    <p:sldId id="280" r:id="rId8"/>
    <p:sldId id="304" r:id="rId9"/>
    <p:sldId id="285" r:id="rId10"/>
    <p:sldId id="300" r:id="rId11"/>
    <p:sldId id="263" r:id="rId12"/>
    <p:sldId id="265" r:id="rId13"/>
    <p:sldId id="262" r:id="rId14"/>
    <p:sldId id="303" r:id="rId15"/>
    <p:sldId id="306" r:id="rId16"/>
    <p:sldId id="305" r:id="rId17"/>
    <p:sldId id="307" r:id="rId18"/>
    <p:sldId id="29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2C567A"/>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9E64F1-3245-4D38-915C-16DB450A0FA8}" v="5" dt="2025-04-18T21:04:02.250"/>
  </p1510:revLst>
</p1510:revInfo>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33" autoAdjust="0"/>
  </p:normalViewPr>
  <p:slideViewPr>
    <p:cSldViewPr snapToGrid="0" showGuides="1">
      <p:cViewPr varScale="1">
        <p:scale>
          <a:sx n="82" d="100"/>
          <a:sy n="82" d="100"/>
        </p:scale>
        <p:origin x="672"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pPr/>
              <a:t>4/19/2025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pPr/>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pPr/>
              <a:t>4/19/2025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pPr/>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6D5BA-E323-98B1-1F67-45C262F2EA9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1679448" y="3675602"/>
            <a:ext cx="5608858" cy="2738718"/>
          </a:xfrm>
        </p:spPr>
        <p:txBody>
          <a:bodyPr vert="horz" lIns="91440" tIns="45720" rIns="91440" bIns="45720" rtlCol="0" anchor="t">
            <a:noAutofit/>
          </a:bodyPr>
          <a:lstStyle/>
          <a:p>
            <a:pPr algn="ctr"/>
            <a:r>
              <a:rPr lang="en-US" sz="2800" dirty="0">
                <a:solidFill>
                  <a:schemeClr val="tx1"/>
                </a:solidFill>
              </a:rPr>
              <a:t>Team members </a:t>
            </a:r>
          </a:p>
          <a:p>
            <a:pPr algn="ctr"/>
            <a:r>
              <a:rPr lang="en-US" sz="2800" dirty="0">
                <a:solidFill>
                  <a:schemeClr val="tx1"/>
                </a:solidFill>
              </a:rPr>
              <a:t>Shrey Sinha– 2101AI31</a:t>
            </a:r>
          </a:p>
          <a:p>
            <a:pPr algn="ctr"/>
            <a:r>
              <a:rPr lang="en-US" sz="2800" dirty="0">
                <a:solidFill>
                  <a:schemeClr val="tx1"/>
                </a:solidFill>
              </a:rPr>
              <a:t>Anshu </a:t>
            </a:r>
            <a:r>
              <a:rPr lang="en-US" sz="2800" dirty="0" err="1">
                <a:solidFill>
                  <a:schemeClr val="tx1"/>
                </a:solidFill>
              </a:rPr>
              <a:t>Nauwala</a:t>
            </a:r>
            <a:r>
              <a:rPr lang="en-US" sz="2800" dirty="0">
                <a:solidFill>
                  <a:schemeClr val="tx1"/>
                </a:solidFill>
              </a:rPr>
              <a:t>– 2101CS10</a:t>
            </a:r>
          </a:p>
          <a:p>
            <a:pPr algn="ctr"/>
            <a:r>
              <a:rPr lang="en-US" sz="2800" dirty="0" err="1">
                <a:solidFill>
                  <a:schemeClr val="tx1"/>
                </a:solidFill>
              </a:rPr>
              <a:t>DhruV</a:t>
            </a:r>
            <a:r>
              <a:rPr lang="en-US" sz="2800" dirty="0">
                <a:solidFill>
                  <a:schemeClr val="tx1"/>
                </a:solidFill>
              </a:rPr>
              <a:t> Choudhari– 2101CS25</a:t>
            </a:r>
          </a:p>
        </p:txBody>
      </p:sp>
      <p:sp>
        <p:nvSpPr>
          <p:cNvPr id="4" name="Title 1">
            <a:extLst>
              <a:ext uri="{FF2B5EF4-FFF2-40B4-BE49-F238E27FC236}">
                <a16:creationId xmlns:a16="http://schemas.microsoft.com/office/drawing/2014/main" id="{9635F5E3-2B1C-7C0A-8581-67A9052D13AA}"/>
              </a:ext>
            </a:extLst>
          </p:cNvPr>
          <p:cNvSpPr txBox="1">
            <a:spLocks/>
          </p:cNvSpPr>
          <p:nvPr/>
        </p:nvSpPr>
        <p:spPr>
          <a:xfrm>
            <a:off x="254534" y="1340120"/>
            <a:ext cx="10277856" cy="1283746"/>
          </a:xfrm>
          <a:prstGeom prst="rect">
            <a:avLst/>
          </a:prstGeom>
          <a:noFill/>
        </p:spPr>
        <p:txBody>
          <a:bodyPr vert="horz" lIns="91440" tIns="45720" rIns="91440" bIns="45720" rtlCol="0" anchor="b">
            <a:noAutofit/>
          </a:bodyPr>
          <a:lstStyle/>
          <a:p>
            <a:pPr lvl="0">
              <a:lnSpc>
                <a:spcPct val="90000"/>
              </a:lnSpc>
              <a:spcBef>
                <a:spcPct val="0"/>
              </a:spcBef>
            </a:pPr>
            <a:r>
              <a:rPr lang="en-IN" sz="4000" dirty="0"/>
              <a:t>QA System For Historical Events(World War 2)</a:t>
            </a:r>
            <a:endParaRPr kumimoji="0" lang="en-US" sz="4000" b="1" i="0" u="none" strike="noStrike" kern="1200" cap="none" spc="-150" normalizeH="0" baseline="0" noProof="0" dirty="0">
              <a:ln>
                <a:noFill/>
              </a:ln>
              <a:solidFill>
                <a:schemeClr val="accent2">
                  <a:lumMod val="25000"/>
                </a:schemeClr>
              </a:solidFill>
              <a:effectLst/>
              <a:uLnTx/>
              <a:uFillTx/>
              <a:latin typeface="+mj-lt"/>
              <a:ea typeface="+mj-ea"/>
              <a:cs typeface="+mj-cs"/>
            </a:endParaRPr>
          </a:p>
        </p:txBody>
      </p:sp>
      <p:sp>
        <p:nvSpPr>
          <p:cNvPr id="2" name="TextBox 1">
            <a:extLst>
              <a:ext uri="{FF2B5EF4-FFF2-40B4-BE49-F238E27FC236}">
                <a16:creationId xmlns:a16="http://schemas.microsoft.com/office/drawing/2014/main" id="{F32BE861-13B6-F69E-6F31-C4F4145C87CA}"/>
              </a:ext>
            </a:extLst>
          </p:cNvPr>
          <p:cNvSpPr txBox="1"/>
          <p:nvPr/>
        </p:nvSpPr>
        <p:spPr>
          <a:xfrm>
            <a:off x="10888824" y="6316824"/>
            <a:ext cx="3284376" cy="369332"/>
          </a:xfrm>
          <a:prstGeom prst="rect">
            <a:avLst/>
          </a:prstGeom>
          <a:noFill/>
        </p:spPr>
        <p:txBody>
          <a:bodyPr wrap="square" rtlCol="0">
            <a:spAutoFit/>
          </a:bodyPr>
          <a:lstStyle/>
          <a:p>
            <a:r>
              <a:rPr lang="en-US" dirty="0"/>
              <a:t>Group 35</a:t>
            </a:r>
            <a:endParaRPr lang="en-IN" dirty="0"/>
          </a:p>
        </p:txBody>
      </p:sp>
    </p:spTree>
    <p:extLst>
      <p:ext uri="{BB962C8B-B14F-4D97-AF65-F5344CB8AC3E}">
        <p14:creationId xmlns:p14="http://schemas.microsoft.com/office/powerpoint/2010/main" val="36717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421798" y="299804"/>
            <a:ext cx="2443696" cy="776640"/>
          </a:xfrm>
          <a:noFill/>
        </p:spPr>
        <p:txBody>
          <a:bodyPr>
            <a:noAutofit/>
          </a:bodyPr>
          <a:lstStyle/>
          <a:p>
            <a:pPr>
              <a:buNone/>
            </a:pPr>
            <a:r>
              <a:rPr lang="en-US" b="1" dirty="0"/>
              <a:t>Results</a:t>
            </a:r>
          </a:p>
        </p:txBody>
      </p:sp>
      <p:sp>
        <p:nvSpPr>
          <p:cNvPr id="13" name="Slide Number Placeholder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10</a:t>
            </a:fld>
            <a:endParaRPr lang="en-US" dirty="0"/>
          </a:p>
        </p:txBody>
      </p:sp>
      <p:pic>
        <p:nvPicPr>
          <p:cNvPr id="4" name="Picture 3">
            <a:extLst>
              <a:ext uri="{FF2B5EF4-FFF2-40B4-BE49-F238E27FC236}">
                <a16:creationId xmlns:a16="http://schemas.microsoft.com/office/drawing/2014/main" id="{AE261FC2-6F07-A6D4-3761-DEF18C46E0E9}"/>
              </a:ext>
            </a:extLst>
          </p:cNvPr>
          <p:cNvPicPr>
            <a:picLocks noChangeAspect="1"/>
          </p:cNvPicPr>
          <p:nvPr/>
        </p:nvPicPr>
        <p:blipFill>
          <a:blip r:embed="rId2"/>
          <a:stretch>
            <a:fillRect/>
          </a:stretch>
        </p:blipFill>
        <p:spPr>
          <a:xfrm>
            <a:off x="849149" y="1185326"/>
            <a:ext cx="10493702" cy="1504911"/>
          </a:xfrm>
          <a:prstGeom prst="rect">
            <a:avLst/>
          </a:prstGeom>
        </p:spPr>
      </p:pic>
      <p:pic>
        <p:nvPicPr>
          <p:cNvPr id="6" name="Picture 5">
            <a:extLst>
              <a:ext uri="{FF2B5EF4-FFF2-40B4-BE49-F238E27FC236}">
                <a16:creationId xmlns:a16="http://schemas.microsoft.com/office/drawing/2014/main" id="{642ADFB2-9238-AE2A-50D3-1D78213D9194}"/>
              </a:ext>
            </a:extLst>
          </p:cNvPr>
          <p:cNvPicPr>
            <a:picLocks noChangeAspect="1"/>
          </p:cNvPicPr>
          <p:nvPr/>
        </p:nvPicPr>
        <p:blipFill>
          <a:blip r:embed="rId3"/>
          <a:srcRect t="20831"/>
          <a:stretch/>
        </p:blipFill>
        <p:spPr>
          <a:xfrm>
            <a:off x="849149" y="2690237"/>
            <a:ext cx="10493702" cy="847849"/>
          </a:xfrm>
          <a:prstGeom prst="rect">
            <a:avLst/>
          </a:prstGeom>
        </p:spPr>
      </p:pic>
      <p:pic>
        <p:nvPicPr>
          <p:cNvPr id="9" name="Picture 8">
            <a:extLst>
              <a:ext uri="{FF2B5EF4-FFF2-40B4-BE49-F238E27FC236}">
                <a16:creationId xmlns:a16="http://schemas.microsoft.com/office/drawing/2014/main" id="{ABEBD7F4-6429-CDA8-26D5-DFB91736AA47}"/>
              </a:ext>
            </a:extLst>
          </p:cNvPr>
          <p:cNvPicPr>
            <a:picLocks noChangeAspect="1"/>
          </p:cNvPicPr>
          <p:nvPr/>
        </p:nvPicPr>
        <p:blipFill>
          <a:blip r:embed="rId4"/>
          <a:stretch>
            <a:fillRect/>
          </a:stretch>
        </p:blipFill>
        <p:spPr>
          <a:xfrm>
            <a:off x="849147" y="3833089"/>
            <a:ext cx="10493702" cy="811636"/>
          </a:xfrm>
          <a:prstGeom prst="rect">
            <a:avLst/>
          </a:prstGeom>
        </p:spPr>
      </p:pic>
      <p:pic>
        <p:nvPicPr>
          <p:cNvPr id="11" name="Picture 10">
            <a:extLst>
              <a:ext uri="{FF2B5EF4-FFF2-40B4-BE49-F238E27FC236}">
                <a16:creationId xmlns:a16="http://schemas.microsoft.com/office/drawing/2014/main" id="{1FA5C76E-1AF7-7473-3476-222F7BB5BD1A}"/>
              </a:ext>
            </a:extLst>
          </p:cNvPr>
          <p:cNvPicPr>
            <a:picLocks noChangeAspect="1"/>
          </p:cNvPicPr>
          <p:nvPr/>
        </p:nvPicPr>
        <p:blipFill>
          <a:blip r:embed="rId5"/>
          <a:stretch>
            <a:fillRect/>
          </a:stretch>
        </p:blipFill>
        <p:spPr>
          <a:xfrm>
            <a:off x="849147" y="5024918"/>
            <a:ext cx="10493702" cy="647756"/>
          </a:xfrm>
          <a:prstGeom prst="rect">
            <a:avLst/>
          </a:prstGeom>
        </p:spPr>
      </p:pic>
      <p:pic>
        <p:nvPicPr>
          <p:cNvPr id="14" name="Picture 13">
            <a:extLst>
              <a:ext uri="{FF2B5EF4-FFF2-40B4-BE49-F238E27FC236}">
                <a16:creationId xmlns:a16="http://schemas.microsoft.com/office/drawing/2014/main" id="{DC89D2E2-DEE8-6048-95E0-B8F585563B2E}"/>
              </a:ext>
            </a:extLst>
          </p:cNvPr>
          <p:cNvPicPr>
            <a:picLocks noChangeAspect="1"/>
          </p:cNvPicPr>
          <p:nvPr/>
        </p:nvPicPr>
        <p:blipFill>
          <a:blip r:embed="rId6"/>
          <a:stretch>
            <a:fillRect/>
          </a:stretch>
        </p:blipFill>
        <p:spPr>
          <a:xfrm>
            <a:off x="849148" y="5963784"/>
            <a:ext cx="10493701" cy="594412"/>
          </a:xfrm>
          <a:prstGeom prst="rect">
            <a:avLst/>
          </a:prstGeom>
        </p:spPr>
      </p:pic>
      <p:sp>
        <p:nvSpPr>
          <p:cNvPr id="15" name="TextBox 14">
            <a:extLst>
              <a:ext uri="{FF2B5EF4-FFF2-40B4-BE49-F238E27FC236}">
                <a16:creationId xmlns:a16="http://schemas.microsoft.com/office/drawing/2014/main" id="{30148BF0-8710-4845-E114-80A106287FE0}"/>
              </a:ext>
            </a:extLst>
          </p:cNvPr>
          <p:cNvSpPr txBox="1"/>
          <p:nvPr/>
        </p:nvSpPr>
        <p:spPr>
          <a:xfrm>
            <a:off x="849147" y="4716036"/>
            <a:ext cx="3918796" cy="369332"/>
          </a:xfrm>
          <a:prstGeom prst="rect">
            <a:avLst/>
          </a:prstGeom>
          <a:noFill/>
        </p:spPr>
        <p:txBody>
          <a:bodyPr wrap="square" rtlCol="0">
            <a:spAutoFit/>
          </a:bodyPr>
          <a:lstStyle/>
          <a:p>
            <a:r>
              <a:rPr lang="en-IN" dirty="0"/>
              <a:t>Predictions</a:t>
            </a:r>
          </a:p>
        </p:txBody>
      </p:sp>
      <p:sp>
        <p:nvSpPr>
          <p:cNvPr id="16" name="TextBox 15">
            <a:extLst>
              <a:ext uri="{FF2B5EF4-FFF2-40B4-BE49-F238E27FC236}">
                <a16:creationId xmlns:a16="http://schemas.microsoft.com/office/drawing/2014/main" id="{2A056BC5-1254-3BB4-3386-FDD7245F0960}"/>
              </a:ext>
            </a:extLst>
          </p:cNvPr>
          <p:cNvSpPr txBox="1"/>
          <p:nvPr/>
        </p:nvSpPr>
        <p:spPr>
          <a:xfrm>
            <a:off x="849147" y="5633563"/>
            <a:ext cx="3918796" cy="369332"/>
          </a:xfrm>
          <a:prstGeom prst="rect">
            <a:avLst/>
          </a:prstGeom>
          <a:noFill/>
        </p:spPr>
        <p:txBody>
          <a:bodyPr wrap="square" rtlCol="0">
            <a:spAutoFit/>
          </a:bodyPr>
          <a:lstStyle/>
          <a:p>
            <a:r>
              <a:rPr lang="en-IN" dirty="0"/>
              <a:t>Ground Truth</a:t>
            </a:r>
          </a:p>
        </p:txBody>
      </p:sp>
    </p:spTree>
    <p:extLst>
      <p:ext uri="{BB962C8B-B14F-4D97-AF65-F5344CB8AC3E}">
        <p14:creationId xmlns:p14="http://schemas.microsoft.com/office/powerpoint/2010/main" val="121080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711047" y="197167"/>
            <a:ext cx="2443696" cy="776640"/>
          </a:xfrm>
          <a:noFill/>
        </p:spPr>
        <p:txBody>
          <a:bodyPr>
            <a:noAutofit/>
          </a:bodyPr>
          <a:lstStyle/>
          <a:p>
            <a:pPr>
              <a:buNone/>
            </a:pPr>
            <a:r>
              <a:rPr lang="en-US" b="1" dirty="0"/>
              <a:t>Results</a:t>
            </a:r>
          </a:p>
        </p:txBody>
      </p:sp>
      <p:sp>
        <p:nvSpPr>
          <p:cNvPr id="13" name="Slide Number Placeholder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11</a:t>
            </a:fld>
            <a:endParaRPr lang="en-US" dirty="0"/>
          </a:p>
        </p:txBody>
      </p:sp>
      <p:pic>
        <p:nvPicPr>
          <p:cNvPr id="6" name="Picture 5">
            <a:extLst>
              <a:ext uri="{FF2B5EF4-FFF2-40B4-BE49-F238E27FC236}">
                <a16:creationId xmlns:a16="http://schemas.microsoft.com/office/drawing/2014/main" id="{1A5FBEBE-98E4-4CDF-80A4-CCA61E6DAFAC}"/>
              </a:ext>
            </a:extLst>
          </p:cNvPr>
          <p:cNvPicPr>
            <a:picLocks noChangeAspect="1"/>
          </p:cNvPicPr>
          <p:nvPr/>
        </p:nvPicPr>
        <p:blipFill>
          <a:blip r:embed="rId2"/>
          <a:stretch>
            <a:fillRect/>
          </a:stretch>
        </p:blipFill>
        <p:spPr>
          <a:xfrm>
            <a:off x="156864" y="824624"/>
            <a:ext cx="11712955" cy="5966977"/>
          </a:xfrm>
          <a:prstGeom prst="rect">
            <a:avLst/>
          </a:prstGeom>
        </p:spPr>
      </p:pic>
    </p:spTree>
    <p:extLst>
      <p:ext uri="{BB962C8B-B14F-4D97-AF65-F5344CB8AC3E}">
        <p14:creationId xmlns:p14="http://schemas.microsoft.com/office/powerpoint/2010/main" val="1210802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66D1C-59AD-6FF7-EFD0-BD507F44C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FF58B-C4B5-55EC-830C-CB7EA19327B7}"/>
              </a:ext>
            </a:extLst>
          </p:cNvPr>
          <p:cNvSpPr>
            <a:spLocks noGrp="1"/>
          </p:cNvSpPr>
          <p:nvPr>
            <p:ph type="title"/>
          </p:nvPr>
        </p:nvSpPr>
        <p:spPr>
          <a:xfrm>
            <a:off x="4711047" y="197167"/>
            <a:ext cx="2443696" cy="776640"/>
          </a:xfrm>
          <a:noFill/>
        </p:spPr>
        <p:txBody>
          <a:bodyPr>
            <a:noAutofit/>
          </a:bodyPr>
          <a:lstStyle/>
          <a:p>
            <a:pPr>
              <a:buNone/>
            </a:pPr>
            <a:r>
              <a:rPr lang="en-US" b="1" dirty="0"/>
              <a:t>Results</a:t>
            </a:r>
          </a:p>
        </p:txBody>
      </p:sp>
      <p:sp>
        <p:nvSpPr>
          <p:cNvPr id="13" name="Slide Number Placeholder 12">
            <a:extLst>
              <a:ext uri="{FF2B5EF4-FFF2-40B4-BE49-F238E27FC236}">
                <a16:creationId xmlns:a16="http://schemas.microsoft.com/office/drawing/2014/main" id="{DE2D462B-3B8D-81FF-C122-533F39BB53A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12</a:t>
            </a:fld>
            <a:endParaRPr lang="en-US" dirty="0"/>
          </a:p>
        </p:txBody>
      </p:sp>
      <p:pic>
        <p:nvPicPr>
          <p:cNvPr id="6" name="Picture 5">
            <a:extLst>
              <a:ext uri="{FF2B5EF4-FFF2-40B4-BE49-F238E27FC236}">
                <a16:creationId xmlns:a16="http://schemas.microsoft.com/office/drawing/2014/main" id="{934565F8-3151-1F2D-0105-7417B915B893}"/>
              </a:ext>
            </a:extLst>
          </p:cNvPr>
          <p:cNvPicPr>
            <a:picLocks noChangeAspect="1"/>
          </p:cNvPicPr>
          <p:nvPr/>
        </p:nvPicPr>
        <p:blipFill>
          <a:blip r:embed="rId2"/>
          <a:stretch>
            <a:fillRect/>
          </a:stretch>
        </p:blipFill>
        <p:spPr>
          <a:xfrm>
            <a:off x="699501" y="1660793"/>
            <a:ext cx="10792998" cy="4427431"/>
          </a:xfrm>
          <a:prstGeom prst="rect">
            <a:avLst/>
          </a:prstGeom>
        </p:spPr>
      </p:pic>
    </p:spTree>
    <p:extLst>
      <p:ext uri="{BB962C8B-B14F-4D97-AF65-F5344CB8AC3E}">
        <p14:creationId xmlns:p14="http://schemas.microsoft.com/office/powerpoint/2010/main" val="2190206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95A85-AF4D-8B9B-3810-DA96E1963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45C97-7886-5031-1FFD-AE35330CAB3A}"/>
              </a:ext>
            </a:extLst>
          </p:cNvPr>
          <p:cNvSpPr>
            <a:spLocks noGrp="1"/>
          </p:cNvSpPr>
          <p:nvPr>
            <p:ph type="title"/>
          </p:nvPr>
        </p:nvSpPr>
        <p:spPr>
          <a:xfrm>
            <a:off x="4711047" y="197167"/>
            <a:ext cx="2443696" cy="776640"/>
          </a:xfrm>
          <a:noFill/>
        </p:spPr>
        <p:txBody>
          <a:bodyPr>
            <a:noAutofit/>
          </a:bodyPr>
          <a:lstStyle/>
          <a:p>
            <a:pPr>
              <a:buNone/>
            </a:pPr>
            <a:r>
              <a:rPr lang="en-US" b="1" dirty="0"/>
              <a:t>Demo</a:t>
            </a:r>
          </a:p>
        </p:txBody>
      </p:sp>
      <p:sp>
        <p:nvSpPr>
          <p:cNvPr id="13" name="Slide Number Placeholder 12">
            <a:extLst>
              <a:ext uri="{FF2B5EF4-FFF2-40B4-BE49-F238E27FC236}">
                <a16:creationId xmlns:a16="http://schemas.microsoft.com/office/drawing/2014/main" id="{CBB3BB32-05E7-976D-78CE-4F1D268B5EF1}"/>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13</a:t>
            </a:fld>
            <a:endParaRPr lang="en-US" dirty="0"/>
          </a:p>
        </p:txBody>
      </p:sp>
      <p:pic>
        <p:nvPicPr>
          <p:cNvPr id="3" name="2025-04-19 02-23-04">
            <a:hlinkClick r:id="" action="ppaction://media"/>
            <a:extLst>
              <a:ext uri="{FF2B5EF4-FFF2-40B4-BE49-F238E27FC236}">
                <a16:creationId xmlns:a16="http://schemas.microsoft.com/office/drawing/2014/main" id="{2232E282-8BB7-CDA0-B8B5-CC9F94F259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9306" y="863264"/>
            <a:ext cx="10132866" cy="5699737"/>
          </a:xfrm>
          <a:prstGeom prst="rect">
            <a:avLst/>
          </a:prstGeom>
        </p:spPr>
      </p:pic>
    </p:spTree>
    <p:extLst>
      <p:ext uri="{BB962C8B-B14F-4D97-AF65-F5344CB8AC3E}">
        <p14:creationId xmlns:p14="http://schemas.microsoft.com/office/powerpoint/2010/main" val="188860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5DA11-8749-18E6-3A03-0A37234F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B51EF-7E0B-2902-1C86-7261041CE6E1}"/>
              </a:ext>
            </a:extLst>
          </p:cNvPr>
          <p:cNvSpPr>
            <a:spLocks noGrp="1"/>
          </p:cNvSpPr>
          <p:nvPr>
            <p:ph type="title"/>
          </p:nvPr>
        </p:nvSpPr>
        <p:spPr>
          <a:xfrm>
            <a:off x="3974841" y="281143"/>
            <a:ext cx="4973216" cy="776640"/>
          </a:xfrm>
          <a:noFill/>
        </p:spPr>
        <p:txBody>
          <a:bodyPr>
            <a:noAutofit/>
          </a:bodyPr>
          <a:lstStyle/>
          <a:p>
            <a:pPr>
              <a:buNone/>
            </a:pPr>
            <a:r>
              <a:rPr lang="en-US" b="1" dirty="0"/>
              <a:t>Contribution</a:t>
            </a:r>
          </a:p>
        </p:txBody>
      </p:sp>
      <p:sp>
        <p:nvSpPr>
          <p:cNvPr id="13" name="Slide Number Placeholder 12">
            <a:extLst>
              <a:ext uri="{FF2B5EF4-FFF2-40B4-BE49-F238E27FC236}">
                <a16:creationId xmlns:a16="http://schemas.microsoft.com/office/drawing/2014/main" id="{7F456437-15F4-097E-3305-E9A8E53B617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14</a:t>
            </a:fld>
            <a:endParaRPr lang="en-US" dirty="0"/>
          </a:p>
        </p:txBody>
      </p:sp>
      <p:sp>
        <p:nvSpPr>
          <p:cNvPr id="3" name="Subtitle 2">
            <a:extLst>
              <a:ext uri="{FF2B5EF4-FFF2-40B4-BE49-F238E27FC236}">
                <a16:creationId xmlns:a16="http://schemas.microsoft.com/office/drawing/2014/main" id="{3A2B2DBF-F88C-6209-86A5-A44530AD1089}"/>
              </a:ext>
            </a:extLst>
          </p:cNvPr>
          <p:cNvSpPr txBox="1">
            <a:spLocks/>
          </p:cNvSpPr>
          <p:nvPr/>
        </p:nvSpPr>
        <p:spPr>
          <a:xfrm>
            <a:off x="382555" y="1057783"/>
            <a:ext cx="11457992" cy="5426993"/>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tx1"/>
              </a:solidFill>
            </a:endParaRPr>
          </a:p>
          <a:p>
            <a:r>
              <a:rPr lang="en-US" sz="2400" dirty="0">
                <a:solidFill>
                  <a:schemeClr val="tx1"/>
                </a:solidFill>
              </a:rPr>
              <a:t>Shrey Sinha– 2101AI31</a:t>
            </a:r>
          </a:p>
          <a:p>
            <a:r>
              <a:rPr lang="en-US" dirty="0">
                <a:solidFill>
                  <a:schemeClr val="tx1"/>
                </a:solidFill>
              </a:rPr>
              <a:t>Built the Retriever and RAG System. Processed documents and deployed the inference engine for end user on the stream lit web app. Built indexes and wrote code for chunking of knowledge base.</a:t>
            </a:r>
          </a:p>
          <a:p>
            <a:endParaRPr lang="en-US" sz="2400" dirty="0">
              <a:solidFill>
                <a:schemeClr val="tx1"/>
              </a:solidFill>
            </a:endParaRPr>
          </a:p>
          <a:p>
            <a:r>
              <a:rPr lang="en-US" sz="2400" dirty="0">
                <a:solidFill>
                  <a:schemeClr val="tx1"/>
                </a:solidFill>
              </a:rPr>
              <a:t>Dhruv Choudhari– 2101CS25</a:t>
            </a:r>
          </a:p>
          <a:p>
            <a:r>
              <a:rPr lang="en-US" dirty="0">
                <a:solidFill>
                  <a:schemeClr val="tx1"/>
                </a:solidFill>
              </a:rPr>
              <a:t>Finetuned FLAN T5 for the task and evaluated it on the test and train sets. Monitored the loss graphs and saved various checkpoints for analysis</a:t>
            </a:r>
          </a:p>
          <a:p>
            <a:endParaRPr lang="en-US" sz="2400" dirty="0">
              <a:solidFill>
                <a:schemeClr val="tx1"/>
              </a:solidFill>
            </a:endParaRPr>
          </a:p>
          <a:p>
            <a:r>
              <a:rPr lang="en-US" sz="2400" dirty="0">
                <a:solidFill>
                  <a:schemeClr val="tx1"/>
                </a:solidFill>
              </a:rPr>
              <a:t>Anshu </a:t>
            </a:r>
            <a:r>
              <a:rPr lang="en-US" sz="2400" dirty="0" err="1">
                <a:solidFill>
                  <a:schemeClr val="tx1"/>
                </a:solidFill>
              </a:rPr>
              <a:t>Nauwala</a:t>
            </a:r>
            <a:r>
              <a:rPr lang="en-US" sz="2400" dirty="0">
                <a:solidFill>
                  <a:schemeClr val="tx1"/>
                </a:solidFill>
              </a:rPr>
              <a:t>– 2101CS10</a:t>
            </a:r>
          </a:p>
          <a:p>
            <a:r>
              <a:rPr lang="en-US" dirty="0">
                <a:solidFill>
                  <a:schemeClr val="tx1"/>
                </a:solidFill>
              </a:rPr>
              <a:t>Collected Data through various means (Scrapers, API Calls </a:t>
            </a:r>
            <a:r>
              <a:rPr lang="en-US" dirty="0" err="1">
                <a:solidFill>
                  <a:schemeClr val="tx1"/>
                </a:solidFill>
              </a:rPr>
              <a:t>etc</a:t>
            </a:r>
            <a:r>
              <a:rPr lang="en-US" dirty="0">
                <a:solidFill>
                  <a:schemeClr val="tx1"/>
                </a:solidFill>
              </a:rPr>
              <a:t>) and Cleaned them. Formed QA Pairs that are used for finetuning and data loaders.</a:t>
            </a:r>
          </a:p>
          <a:p>
            <a:endParaRPr lang="en-US" dirty="0">
              <a:solidFill>
                <a:schemeClr val="tx1"/>
              </a:solidFill>
            </a:endParaRPr>
          </a:p>
        </p:txBody>
      </p:sp>
    </p:spTree>
    <p:extLst>
      <p:ext uri="{BB962C8B-B14F-4D97-AF65-F5344CB8AC3E}">
        <p14:creationId xmlns:p14="http://schemas.microsoft.com/office/powerpoint/2010/main" val="1815713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18303-C9C6-AE9C-AAF1-68FBA4365D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1AF9FE0-3450-5DA5-0344-6EE82124EB8A}"/>
              </a:ext>
            </a:extLst>
          </p:cNvPr>
          <p:cNvSpPr>
            <a:spLocks noGrp="1"/>
          </p:cNvSpPr>
          <p:nvPr>
            <p:ph type="ctrTitle"/>
          </p:nvPr>
        </p:nvSpPr>
        <p:spPr>
          <a:xfrm>
            <a:off x="1139952" y="755697"/>
            <a:ext cx="9912096" cy="2743200"/>
          </a:xfrm>
          <a:noFill/>
        </p:spPr>
        <p:txBody>
          <a:bodyPr anchor="b">
            <a:noAutofit/>
          </a:bodyPr>
          <a:lstStyle/>
          <a:p>
            <a:r>
              <a:rPr lang="en-US" dirty="0"/>
              <a:t>Thank you</a:t>
            </a:r>
          </a:p>
        </p:txBody>
      </p:sp>
    </p:spTree>
    <p:extLst>
      <p:ext uri="{BB962C8B-B14F-4D97-AF65-F5344CB8AC3E}">
        <p14:creationId xmlns:p14="http://schemas.microsoft.com/office/powerpoint/2010/main" val="190440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02596-E5AB-4D1C-A0D4-29A2937D7E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F463CB3-2956-E8D2-C23D-A3BAA7295DEC}"/>
              </a:ext>
            </a:extLst>
          </p:cNvPr>
          <p:cNvSpPr>
            <a:spLocks noGrp="1"/>
          </p:cNvSpPr>
          <p:nvPr>
            <p:ph type="ctrTitle"/>
          </p:nvPr>
        </p:nvSpPr>
        <p:spPr>
          <a:xfrm>
            <a:off x="1435259" y="727531"/>
            <a:ext cx="9087837" cy="1026319"/>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dirty="0"/>
              <a:t>Task Overview</a:t>
            </a:r>
          </a:p>
        </p:txBody>
      </p:sp>
      <p:sp>
        <p:nvSpPr>
          <p:cNvPr id="2" name="Rectangle 1">
            <a:extLst>
              <a:ext uri="{FF2B5EF4-FFF2-40B4-BE49-F238E27FC236}">
                <a16:creationId xmlns:a16="http://schemas.microsoft.com/office/drawing/2014/main" id="{F799300F-5FA1-5170-B70A-99E127DB4D2C}"/>
              </a:ext>
            </a:extLst>
          </p:cNvPr>
          <p:cNvSpPr/>
          <p:nvPr/>
        </p:nvSpPr>
        <p:spPr>
          <a:xfrm>
            <a:off x="457199" y="2359768"/>
            <a:ext cx="4514339" cy="1262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Task 1 : Dataset Collection</a:t>
            </a:r>
          </a:p>
          <a:p>
            <a:pPr algn="ctr"/>
            <a:r>
              <a:rPr lang="en-IN" dirty="0"/>
              <a:t>Scrape Wikipedia, Documents, Articles etc</a:t>
            </a:r>
          </a:p>
        </p:txBody>
      </p:sp>
      <p:sp>
        <p:nvSpPr>
          <p:cNvPr id="3" name="Rectangle 2">
            <a:extLst>
              <a:ext uri="{FF2B5EF4-FFF2-40B4-BE49-F238E27FC236}">
                <a16:creationId xmlns:a16="http://schemas.microsoft.com/office/drawing/2014/main" id="{F76BDC6D-E671-A1C0-06C7-90E419B5B594}"/>
              </a:ext>
            </a:extLst>
          </p:cNvPr>
          <p:cNvSpPr/>
          <p:nvPr/>
        </p:nvSpPr>
        <p:spPr>
          <a:xfrm>
            <a:off x="6969779" y="2405415"/>
            <a:ext cx="4658696" cy="13031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Task 2 : Annotation/Population</a:t>
            </a:r>
          </a:p>
          <a:p>
            <a:pPr algn="ctr"/>
            <a:r>
              <a:rPr lang="en-IN" dirty="0"/>
              <a:t>Form Question-Answer Pairs from quizzes/exams</a:t>
            </a:r>
          </a:p>
          <a:p>
            <a:pPr algn="ctr"/>
            <a:endParaRPr lang="en-IN" dirty="0"/>
          </a:p>
        </p:txBody>
      </p:sp>
      <p:sp>
        <p:nvSpPr>
          <p:cNvPr id="5" name="Rectangle 4">
            <a:extLst>
              <a:ext uri="{FF2B5EF4-FFF2-40B4-BE49-F238E27FC236}">
                <a16:creationId xmlns:a16="http://schemas.microsoft.com/office/drawing/2014/main" id="{F59893D8-9B99-35B2-BA90-E9E9711482BE}"/>
              </a:ext>
            </a:extLst>
          </p:cNvPr>
          <p:cNvSpPr/>
          <p:nvPr/>
        </p:nvSpPr>
        <p:spPr>
          <a:xfrm>
            <a:off x="6969779" y="4880004"/>
            <a:ext cx="4658697" cy="13031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Task 3: Finetune T5 for Question Answering</a:t>
            </a:r>
          </a:p>
          <a:p>
            <a:pPr algn="ctr"/>
            <a:endParaRPr lang="en-IN" dirty="0"/>
          </a:p>
        </p:txBody>
      </p:sp>
      <p:sp>
        <p:nvSpPr>
          <p:cNvPr id="6" name="Rectangle 5">
            <a:extLst>
              <a:ext uri="{FF2B5EF4-FFF2-40B4-BE49-F238E27FC236}">
                <a16:creationId xmlns:a16="http://schemas.microsoft.com/office/drawing/2014/main" id="{62B62594-4792-9761-C23E-C9C6D6427E91}"/>
              </a:ext>
            </a:extLst>
          </p:cNvPr>
          <p:cNvSpPr/>
          <p:nvPr/>
        </p:nvSpPr>
        <p:spPr>
          <a:xfrm>
            <a:off x="457199" y="4880004"/>
            <a:ext cx="4658697" cy="13031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Task 4: Implement RAG Based Retrieval for inference</a:t>
            </a:r>
          </a:p>
        </p:txBody>
      </p:sp>
      <p:cxnSp>
        <p:nvCxnSpPr>
          <p:cNvPr id="9" name="Straight Arrow Connector 8">
            <a:extLst>
              <a:ext uri="{FF2B5EF4-FFF2-40B4-BE49-F238E27FC236}">
                <a16:creationId xmlns:a16="http://schemas.microsoft.com/office/drawing/2014/main" id="{4C7C5B08-4D8A-9D91-C554-704B0DC1C6E5}"/>
              </a:ext>
            </a:extLst>
          </p:cNvPr>
          <p:cNvCxnSpPr>
            <a:stCxn id="2" idx="3"/>
          </p:cNvCxnSpPr>
          <p:nvPr/>
        </p:nvCxnSpPr>
        <p:spPr>
          <a:xfrm>
            <a:off x="4971538" y="2991144"/>
            <a:ext cx="1907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6B3C624-F755-2CD4-AC76-77986944646E}"/>
              </a:ext>
            </a:extLst>
          </p:cNvPr>
          <p:cNvCxnSpPr>
            <a:stCxn id="3" idx="2"/>
            <a:endCxn id="5" idx="0"/>
          </p:cNvCxnSpPr>
          <p:nvPr/>
        </p:nvCxnSpPr>
        <p:spPr>
          <a:xfrm>
            <a:off x="9299127" y="3708547"/>
            <a:ext cx="1" cy="1171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14D4BEF-2CC3-7770-E349-37D42B1E5654}"/>
              </a:ext>
            </a:extLst>
          </p:cNvPr>
          <p:cNvCxnSpPr>
            <a:stCxn id="5" idx="1"/>
            <a:endCxn id="6" idx="3"/>
          </p:cNvCxnSpPr>
          <p:nvPr/>
        </p:nvCxnSpPr>
        <p:spPr>
          <a:xfrm flipH="1">
            <a:off x="5115896" y="5531570"/>
            <a:ext cx="1853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262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69130" y="485681"/>
            <a:ext cx="10277856" cy="1283746"/>
          </a:xfrm>
          <a:noFill/>
        </p:spPr>
        <p:txBody>
          <a:bodyPr anchor="b">
            <a:noAutofit/>
          </a:bodyPr>
          <a:lstStyle/>
          <a:p>
            <a:r>
              <a:rPr lang="en-US" dirty="0"/>
              <a:t>TASK-1</a:t>
            </a:r>
            <a:br>
              <a:rPr lang="en-US" dirty="0"/>
            </a:br>
            <a:r>
              <a:rPr lang="en-US" dirty="0"/>
              <a:t>Dataset Collection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1068359" y="2834883"/>
            <a:ext cx="5321808" cy="3236307"/>
          </a:xfrm>
          <a:noFill/>
        </p:spPr>
        <p:txBody>
          <a:bodyPr>
            <a:noAutofit/>
          </a:bodyPr>
          <a:lstStyle/>
          <a:p>
            <a:r>
              <a:rPr lang="en-US" sz="2400" dirty="0"/>
              <a:t>• Use Libraries such as Beautiful Soup for Knowledge Base/Document Collection.</a:t>
            </a:r>
          </a:p>
          <a:p>
            <a:endParaRPr lang="en-US" sz="2400" dirty="0"/>
          </a:p>
          <a:p>
            <a:r>
              <a:rPr lang="en-US" sz="2400" dirty="0"/>
              <a:t>•Large Articles are divided to sections (chunking)</a:t>
            </a:r>
          </a:p>
          <a:p>
            <a:br>
              <a:rPr lang="en-US" sz="2400" dirty="0"/>
            </a:br>
            <a:r>
              <a:rPr lang="en-US" sz="2400" dirty="0"/>
              <a:t>•API Calls for Wikimedia Articles</a:t>
            </a:r>
          </a:p>
          <a:p>
            <a:endParaRPr lang="en-US" sz="2400" dirty="0"/>
          </a:p>
          <a:p>
            <a:r>
              <a:rPr lang="en-US" sz="2400" dirty="0"/>
              <a:t>Removal of Citations, References and Preprocessing</a:t>
            </a:r>
            <a:br>
              <a:rPr lang="en-US" sz="2400" dirty="0"/>
            </a:br>
            <a:endParaRPr lang="en-US" sz="2400" dirty="0"/>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3</a:t>
            </a:fld>
            <a:endParaRPr lang="en-US" dirty="0"/>
          </a:p>
        </p:txBody>
      </p:sp>
      <p:pic>
        <p:nvPicPr>
          <p:cNvPr id="7" name="Picture 6" descr="A diagram of a timeline&#10;&#10;AI-generated content may be incorrect.">
            <a:extLst>
              <a:ext uri="{FF2B5EF4-FFF2-40B4-BE49-F238E27FC236}">
                <a16:creationId xmlns:a16="http://schemas.microsoft.com/office/drawing/2014/main" id="{8EFE069D-90C2-494F-361B-6F016EEAD54E}"/>
              </a:ext>
            </a:extLst>
          </p:cNvPr>
          <p:cNvPicPr>
            <a:picLocks noChangeAspect="1"/>
          </p:cNvPicPr>
          <p:nvPr/>
        </p:nvPicPr>
        <p:blipFill>
          <a:blip r:embed="rId2"/>
          <a:stretch>
            <a:fillRect/>
          </a:stretch>
        </p:blipFill>
        <p:spPr>
          <a:xfrm>
            <a:off x="7466500" y="644083"/>
            <a:ext cx="3818824" cy="5728236"/>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3F21905C-1BD6-BF3F-5B8B-B9AD5301701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4</a:t>
            </a:fld>
            <a:endParaRPr lang="en-US" dirty="0"/>
          </a:p>
        </p:txBody>
      </p:sp>
      <p:pic>
        <p:nvPicPr>
          <p:cNvPr id="3" name="Picture 2">
            <a:extLst>
              <a:ext uri="{FF2B5EF4-FFF2-40B4-BE49-F238E27FC236}">
                <a16:creationId xmlns:a16="http://schemas.microsoft.com/office/drawing/2014/main" id="{E216610A-DAC3-CF8F-D221-A5FD01A1CD01}"/>
              </a:ext>
            </a:extLst>
          </p:cNvPr>
          <p:cNvPicPr>
            <a:picLocks noChangeAspect="1"/>
          </p:cNvPicPr>
          <p:nvPr/>
        </p:nvPicPr>
        <p:blipFill>
          <a:blip r:embed="rId2"/>
          <a:stretch>
            <a:fillRect/>
          </a:stretch>
        </p:blipFill>
        <p:spPr>
          <a:xfrm>
            <a:off x="1123519" y="609355"/>
            <a:ext cx="9944962" cy="5639289"/>
          </a:xfrm>
          <a:prstGeom prst="rect">
            <a:avLst/>
          </a:prstGeom>
        </p:spPr>
      </p:pic>
    </p:spTree>
    <p:extLst>
      <p:ext uri="{BB962C8B-B14F-4D97-AF65-F5344CB8AC3E}">
        <p14:creationId xmlns:p14="http://schemas.microsoft.com/office/powerpoint/2010/main" val="643777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a:extLst>
            <a:ext uri="{FF2B5EF4-FFF2-40B4-BE49-F238E27FC236}">
              <a16:creationId xmlns:a16="http://schemas.microsoft.com/office/drawing/2014/main" id="{85E5C3A9-57C8-570A-8926-DB21E5BEF060}"/>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626424F9-C5F3-2DB5-4BA6-58CDA07468E0}"/>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5</a:t>
            </a:fld>
            <a:endParaRPr lang="en-US" dirty="0"/>
          </a:p>
        </p:txBody>
      </p:sp>
      <p:pic>
        <p:nvPicPr>
          <p:cNvPr id="4" name="Picture 3">
            <a:extLst>
              <a:ext uri="{FF2B5EF4-FFF2-40B4-BE49-F238E27FC236}">
                <a16:creationId xmlns:a16="http://schemas.microsoft.com/office/drawing/2014/main" id="{796F58E4-1EDF-5E46-1010-EB009E17BBA6}"/>
              </a:ext>
            </a:extLst>
          </p:cNvPr>
          <p:cNvPicPr>
            <a:picLocks noChangeAspect="1"/>
          </p:cNvPicPr>
          <p:nvPr/>
        </p:nvPicPr>
        <p:blipFill>
          <a:blip r:embed="rId2"/>
          <a:stretch>
            <a:fillRect/>
          </a:stretch>
        </p:blipFill>
        <p:spPr>
          <a:xfrm>
            <a:off x="699173" y="525528"/>
            <a:ext cx="6264183" cy="5806943"/>
          </a:xfrm>
          <a:prstGeom prst="rect">
            <a:avLst/>
          </a:prstGeom>
        </p:spPr>
      </p:pic>
      <p:sp>
        <p:nvSpPr>
          <p:cNvPr id="10" name="TextBox 9">
            <a:extLst>
              <a:ext uri="{FF2B5EF4-FFF2-40B4-BE49-F238E27FC236}">
                <a16:creationId xmlns:a16="http://schemas.microsoft.com/office/drawing/2014/main" id="{3029C8CD-B1AF-BD57-97FE-6D1D372A08F7}"/>
              </a:ext>
            </a:extLst>
          </p:cNvPr>
          <p:cNvSpPr txBox="1"/>
          <p:nvPr/>
        </p:nvSpPr>
        <p:spPr>
          <a:xfrm>
            <a:off x="7098772" y="1997838"/>
            <a:ext cx="5093228" cy="2862322"/>
          </a:xfrm>
          <a:prstGeom prst="rect">
            <a:avLst/>
          </a:prstGeom>
          <a:noFill/>
        </p:spPr>
        <p:txBody>
          <a:bodyPr wrap="square">
            <a:spAutoFit/>
          </a:bodyPr>
          <a:lstStyle/>
          <a:p>
            <a:r>
              <a:rPr lang="en-US" sz="3600" dirty="0"/>
              <a:t>Example of Knowledge Base</a:t>
            </a:r>
            <a:br>
              <a:rPr lang="en-US" sz="3600" dirty="0"/>
            </a:br>
            <a:r>
              <a:rPr lang="en-US" sz="3600" dirty="0"/>
              <a:t>Set of over 40 Documents, each having around 1000 words</a:t>
            </a:r>
            <a:endParaRPr lang="en-IN" sz="3600" dirty="0"/>
          </a:p>
        </p:txBody>
      </p:sp>
    </p:spTree>
    <p:extLst>
      <p:ext uri="{BB962C8B-B14F-4D97-AF65-F5344CB8AC3E}">
        <p14:creationId xmlns:p14="http://schemas.microsoft.com/office/powerpoint/2010/main" val="271373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114800" y="788895"/>
            <a:ext cx="7633448" cy="1155192"/>
          </a:xfrm>
          <a:noFill/>
        </p:spPr>
        <p:txBody>
          <a:bodyPr>
            <a:noAutofit/>
          </a:bodyPr>
          <a:lstStyle/>
          <a:p>
            <a:pPr>
              <a:buNone/>
            </a:pPr>
            <a:r>
              <a:rPr lang="en-US" sz="3600" dirty="0"/>
              <a:t>TASK-2 – Population/ Question Answer Formation</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6096000" y="2232835"/>
            <a:ext cx="7004303" cy="3666565"/>
          </a:xfrm>
          <a:noFill/>
        </p:spPr>
        <p:txBody>
          <a:bodyPr>
            <a:noAutofit/>
          </a:bodyPr>
          <a:lstStyle/>
          <a:p>
            <a:pPr algn="l"/>
            <a:r>
              <a:rPr lang="en-US" sz="2000" dirty="0"/>
              <a:t>•Context: The Document/ Base In which</a:t>
            </a:r>
          </a:p>
          <a:p>
            <a:pPr algn="l"/>
            <a:r>
              <a:rPr lang="en-US" sz="2000" dirty="0"/>
              <a:t> the answer is present (Input Variable)</a:t>
            </a:r>
          </a:p>
          <a:p>
            <a:pPr algn="l"/>
            <a:br>
              <a:rPr lang="en-US" sz="2000" dirty="0"/>
            </a:br>
            <a:r>
              <a:rPr lang="en-US" sz="2000" dirty="0"/>
              <a:t>• Question: The question asked by the user to </a:t>
            </a:r>
          </a:p>
          <a:p>
            <a:pPr algn="l"/>
            <a:r>
              <a:rPr lang="en-US" sz="2000" dirty="0"/>
              <a:t>our system (Input Variable)</a:t>
            </a:r>
          </a:p>
          <a:p>
            <a:pPr algn="l"/>
            <a:endParaRPr lang="en-US" sz="2000" dirty="0"/>
          </a:p>
          <a:p>
            <a:pPr algn="l"/>
            <a:r>
              <a:rPr lang="en-US" sz="2000" dirty="0"/>
              <a:t>•Answer: Provided the context and question, </a:t>
            </a:r>
          </a:p>
          <a:p>
            <a:pPr algn="l"/>
            <a:r>
              <a:rPr lang="en-US" sz="2000" dirty="0"/>
              <a:t>the response generated by our model (Target </a:t>
            </a:r>
            <a:r>
              <a:rPr lang="en-US" sz="2000" dirty="0" err="1"/>
              <a:t>Varibale</a:t>
            </a:r>
            <a:r>
              <a:rPr lang="en-US" sz="2000" dirty="0"/>
              <a:t>)</a:t>
            </a:r>
          </a:p>
          <a:p>
            <a:pPr algn="l"/>
            <a:endParaRPr lang="en-US" sz="2000" dirty="0"/>
          </a:p>
        </p:txBody>
      </p:sp>
      <p:pic>
        <p:nvPicPr>
          <p:cNvPr id="1026" name="Picture 2" descr="How to Build an Open-Domain Question Answering System? | Lil'Log">
            <a:extLst>
              <a:ext uri="{FF2B5EF4-FFF2-40B4-BE49-F238E27FC236}">
                <a16:creationId xmlns:a16="http://schemas.microsoft.com/office/drawing/2014/main" id="{EC1F8800-128E-2F3C-9C70-D8EAAD1A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7" y="2232835"/>
            <a:ext cx="5868879" cy="395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73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a:extLst>
            <a:ext uri="{FF2B5EF4-FFF2-40B4-BE49-F238E27FC236}">
              <a16:creationId xmlns:a16="http://schemas.microsoft.com/office/drawing/2014/main" id="{34B9F258-DD87-E1A7-C8BB-5EEC3B462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A3CEA-05A6-6A35-4364-E2FF22F2B362}"/>
              </a:ext>
            </a:extLst>
          </p:cNvPr>
          <p:cNvSpPr>
            <a:spLocks noGrp="1"/>
          </p:cNvSpPr>
          <p:nvPr>
            <p:ph type="title"/>
          </p:nvPr>
        </p:nvSpPr>
        <p:spPr>
          <a:xfrm>
            <a:off x="470093" y="328289"/>
            <a:ext cx="10506456" cy="819553"/>
          </a:xfrm>
          <a:noFill/>
        </p:spPr>
        <p:txBody>
          <a:bodyPr>
            <a:noAutofit/>
          </a:bodyPr>
          <a:lstStyle/>
          <a:p>
            <a:pPr>
              <a:buNone/>
            </a:pPr>
            <a:r>
              <a:rPr lang="en-US" b="1" dirty="0"/>
              <a:t>Dataset</a:t>
            </a:r>
          </a:p>
        </p:txBody>
      </p:sp>
      <p:sp>
        <p:nvSpPr>
          <p:cNvPr id="21" name="Slide Number Placeholder 20">
            <a:extLst>
              <a:ext uri="{FF2B5EF4-FFF2-40B4-BE49-F238E27FC236}">
                <a16:creationId xmlns:a16="http://schemas.microsoft.com/office/drawing/2014/main" id="{26F861F8-554A-3D5F-C69A-064CA69AADD9}"/>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7</a:t>
            </a:fld>
            <a:endParaRPr lang="en-US" dirty="0"/>
          </a:p>
        </p:txBody>
      </p:sp>
      <p:sp>
        <p:nvSpPr>
          <p:cNvPr id="6" name="Rectangle 5"/>
          <p:cNvSpPr/>
          <p:nvPr/>
        </p:nvSpPr>
        <p:spPr>
          <a:xfrm>
            <a:off x="3358645" y="847292"/>
            <a:ext cx="5693995" cy="369332"/>
          </a:xfrm>
          <a:prstGeom prst="rect">
            <a:avLst/>
          </a:prstGeom>
        </p:spPr>
        <p:txBody>
          <a:bodyPr wrap="none">
            <a:spAutoFit/>
          </a:bodyPr>
          <a:lstStyle/>
          <a:p>
            <a:r>
              <a:rPr lang="en-US" dirty="0"/>
              <a:t>CSV File with over 300 context-question-answers tuples</a:t>
            </a:r>
          </a:p>
        </p:txBody>
      </p:sp>
      <p:sp>
        <p:nvSpPr>
          <p:cNvPr id="9" name="Rectangle 8"/>
          <p:cNvSpPr/>
          <p:nvPr/>
        </p:nvSpPr>
        <p:spPr>
          <a:xfrm>
            <a:off x="3779306" y="3529147"/>
            <a:ext cx="4852675" cy="369332"/>
          </a:xfrm>
          <a:prstGeom prst="rect">
            <a:avLst/>
          </a:prstGeom>
        </p:spPr>
        <p:txBody>
          <a:bodyPr wrap="none">
            <a:spAutoFit/>
          </a:bodyPr>
          <a:lstStyle/>
          <a:p>
            <a:r>
              <a:rPr lang="en-US" dirty="0"/>
              <a:t>Text file with conversations(set of utterances).</a:t>
            </a:r>
          </a:p>
        </p:txBody>
      </p:sp>
      <p:pic>
        <p:nvPicPr>
          <p:cNvPr id="4" name="Picture 3">
            <a:extLst>
              <a:ext uri="{FF2B5EF4-FFF2-40B4-BE49-F238E27FC236}">
                <a16:creationId xmlns:a16="http://schemas.microsoft.com/office/drawing/2014/main" id="{53B12992-D0D2-F8C1-DA62-E173B8784F79}"/>
              </a:ext>
            </a:extLst>
          </p:cNvPr>
          <p:cNvPicPr>
            <a:picLocks noChangeAspect="1"/>
          </p:cNvPicPr>
          <p:nvPr/>
        </p:nvPicPr>
        <p:blipFill>
          <a:blip r:embed="rId2"/>
          <a:stretch>
            <a:fillRect/>
          </a:stretch>
        </p:blipFill>
        <p:spPr>
          <a:xfrm>
            <a:off x="1655304" y="1285406"/>
            <a:ext cx="8881392" cy="2613073"/>
          </a:xfrm>
          <a:prstGeom prst="rect">
            <a:avLst/>
          </a:prstGeom>
        </p:spPr>
      </p:pic>
      <p:pic>
        <p:nvPicPr>
          <p:cNvPr id="8" name="Picture 7">
            <a:extLst>
              <a:ext uri="{FF2B5EF4-FFF2-40B4-BE49-F238E27FC236}">
                <a16:creationId xmlns:a16="http://schemas.microsoft.com/office/drawing/2014/main" id="{F5D13807-1B9D-544E-CD72-4F313C8A5B65}"/>
              </a:ext>
            </a:extLst>
          </p:cNvPr>
          <p:cNvPicPr>
            <a:picLocks noChangeAspect="1"/>
          </p:cNvPicPr>
          <p:nvPr/>
        </p:nvPicPr>
        <p:blipFill>
          <a:blip r:embed="rId3"/>
          <a:stretch>
            <a:fillRect/>
          </a:stretch>
        </p:blipFill>
        <p:spPr>
          <a:xfrm>
            <a:off x="1655305" y="4539987"/>
            <a:ext cx="8796500" cy="2251614"/>
          </a:xfrm>
          <a:prstGeom prst="rect">
            <a:avLst/>
          </a:prstGeom>
        </p:spPr>
      </p:pic>
      <p:sp>
        <p:nvSpPr>
          <p:cNvPr id="14" name="TextBox 13">
            <a:extLst>
              <a:ext uri="{FF2B5EF4-FFF2-40B4-BE49-F238E27FC236}">
                <a16:creationId xmlns:a16="http://schemas.microsoft.com/office/drawing/2014/main" id="{D8F0EBAE-B05F-AFCC-8721-E418FC601DA0}"/>
              </a:ext>
            </a:extLst>
          </p:cNvPr>
          <p:cNvSpPr txBox="1"/>
          <p:nvPr/>
        </p:nvSpPr>
        <p:spPr>
          <a:xfrm>
            <a:off x="2942561" y="4170655"/>
            <a:ext cx="6850026" cy="369332"/>
          </a:xfrm>
          <a:prstGeom prst="rect">
            <a:avLst/>
          </a:prstGeom>
          <a:noFill/>
        </p:spPr>
        <p:txBody>
          <a:bodyPr wrap="square">
            <a:spAutoFit/>
          </a:bodyPr>
          <a:lstStyle/>
          <a:p>
            <a:pPr algn="ctr"/>
            <a:r>
              <a:rPr lang="en-US" dirty="0"/>
              <a:t>Text Files with information acting as knowledge base during retrieval</a:t>
            </a:r>
          </a:p>
        </p:txBody>
      </p:sp>
    </p:spTree>
    <p:extLst>
      <p:ext uri="{BB962C8B-B14F-4D97-AF65-F5344CB8AC3E}">
        <p14:creationId xmlns:p14="http://schemas.microsoft.com/office/powerpoint/2010/main" val="3438502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659268" y="479684"/>
            <a:ext cx="10506456" cy="866581"/>
          </a:xfrm>
          <a:noFill/>
        </p:spPr>
        <p:txBody>
          <a:bodyPr>
            <a:noAutofit/>
          </a:bodyPr>
          <a:lstStyle/>
          <a:p>
            <a:pPr>
              <a:buNone/>
            </a:pPr>
            <a:r>
              <a:rPr lang="en-US" b="1" dirty="0"/>
              <a:t>Model Architecture</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157239" y="1323031"/>
            <a:ext cx="4943757" cy="4365388"/>
          </a:xfrm>
          <a:noFill/>
        </p:spPr>
        <p:txBody>
          <a:bodyPr vert="horz" lIns="91440" tIns="45720" rIns="91440" bIns="45720" rtlCol="0" anchor="t">
            <a:noAutofit/>
          </a:bodyPr>
          <a:lstStyle/>
          <a:p>
            <a:br>
              <a:rPr lang="en-US" dirty="0"/>
            </a:br>
            <a:r>
              <a:rPr lang="en-US" dirty="0"/>
              <a:t>•Uses Finetuned FLAN T5</a:t>
            </a:r>
          </a:p>
          <a:p>
            <a:endParaRPr lang="en-US" dirty="0"/>
          </a:p>
          <a:p>
            <a:pPr>
              <a:buFont typeface="Arial" pitchFamily="34" charset="0"/>
              <a:buChar char="•"/>
            </a:pPr>
            <a:r>
              <a:rPr lang="en-US" dirty="0"/>
              <a:t>Boosting of Performance with  RAG based retrieval before answer generation</a:t>
            </a:r>
          </a:p>
          <a:p>
            <a:pPr>
              <a:buFont typeface="Arial" pitchFamily="34" charset="0"/>
              <a:buChar char="•"/>
            </a:pPr>
            <a:r>
              <a:rPr lang="en-US" dirty="0"/>
              <a:t>Evaluated on BLEU and F1 Score </a:t>
            </a:r>
          </a:p>
          <a:p>
            <a:pPr>
              <a:buFont typeface="Arial" pitchFamily="34" charset="0"/>
              <a:buChar char="•"/>
            </a:pPr>
            <a:r>
              <a:rPr lang="en-US" dirty="0"/>
              <a:t>Documents are chunked and indexes are created using FAISS and all-MiniLM-L6-v2 Sentence Embedding</a:t>
            </a:r>
          </a:p>
          <a:p>
            <a:pPr>
              <a:buFont typeface="Arial" pitchFamily="34" charset="0"/>
              <a:buChar char="•"/>
            </a:pPr>
            <a:r>
              <a:rPr lang="en-US" dirty="0"/>
              <a:t>Top 3 Documents are retrieved and used as context for question answering.</a:t>
            </a:r>
          </a:p>
          <a:p>
            <a:pPr>
              <a:buFont typeface="Arial" pitchFamily="34" charset="0"/>
              <a:buChar char="•"/>
            </a:pPr>
            <a:r>
              <a:rPr lang="en-US" dirty="0"/>
              <a:t>A Timeline is maintained by fetching date from questions and answers. </a:t>
            </a:r>
          </a:p>
        </p:txBody>
      </p:sp>
      <p:sp>
        <p:nvSpPr>
          <p:cNvPr id="21" name="Slide Number Placeholder 20">
            <a:extLst>
              <a:ext uri="{FF2B5EF4-FFF2-40B4-BE49-F238E27FC236}">
                <a16:creationId xmlns:a16="http://schemas.microsoft.com/office/drawing/2014/main" id="{E39E6080-E7F0-678F-65B9-B64B99BDF32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8</a:t>
            </a:fld>
            <a:endParaRPr lang="en-US" dirty="0"/>
          </a:p>
        </p:txBody>
      </p:sp>
      <p:pic>
        <p:nvPicPr>
          <p:cNvPr id="4" name="Picture 3" descr="A screen shot of a diagram&#10;&#10;AI-generated content may be incorrect.">
            <a:extLst>
              <a:ext uri="{FF2B5EF4-FFF2-40B4-BE49-F238E27FC236}">
                <a16:creationId xmlns:a16="http://schemas.microsoft.com/office/drawing/2014/main" id="{C0368857-0E1C-5EC7-217A-E4D89D1A74B2}"/>
              </a:ext>
            </a:extLst>
          </p:cNvPr>
          <p:cNvPicPr>
            <a:picLocks noChangeAspect="1"/>
          </p:cNvPicPr>
          <p:nvPr/>
        </p:nvPicPr>
        <p:blipFill>
          <a:blip r:embed="rId2"/>
          <a:stretch>
            <a:fillRect/>
          </a:stretch>
        </p:blipFill>
        <p:spPr>
          <a:xfrm>
            <a:off x="7442974" y="642891"/>
            <a:ext cx="3865876" cy="5798814"/>
          </a:xfrm>
          <a:prstGeom prst="rect">
            <a:avLst/>
          </a:prstGeom>
        </p:spPr>
      </p:pic>
    </p:spTree>
    <p:extLst>
      <p:ext uri="{BB962C8B-B14F-4D97-AF65-F5344CB8AC3E}">
        <p14:creationId xmlns:p14="http://schemas.microsoft.com/office/powerpoint/2010/main" val="273724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3541464" y="185980"/>
            <a:ext cx="6485937" cy="765461"/>
          </a:xfrm>
          <a:noFill/>
        </p:spPr>
        <p:txBody>
          <a:bodyPr>
            <a:noAutofit/>
          </a:bodyPr>
          <a:lstStyle/>
          <a:p>
            <a:pPr>
              <a:buNone/>
            </a:pPr>
            <a:r>
              <a:rPr lang="en-US" b="1" dirty="0"/>
              <a:t>Final Model Flow</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9</a:t>
            </a:fld>
            <a:endParaRPr lang="en-US" dirty="0"/>
          </a:p>
        </p:txBody>
      </p:sp>
      <p:sp>
        <p:nvSpPr>
          <p:cNvPr id="3" name="Oval 2">
            <a:extLst>
              <a:ext uri="{FF2B5EF4-FFF2-40B4-BE49-F238E27FC236}">
                <a16:creationId xmlns:a16="http://schemas.microsoft.com/office/drawing/2014/main" id="{18476821-9FA7-AF7C-0BF9-2A714FE69754}"/>
              </a:ext>
            </a:extLst>
          </p:cNvPr>
          <p:cNvSpPr/>
          <p:nvPr/>
        </p:nvSpPr>
        <p:spPr>
          <a:xfrm>
            <a:off x="434651" y="1110343"/>
            <a:ext cx="1166326" cy="1166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Knowledge Base</a:t>
            </a:r>
          </a:p>
        </p:txBody>
      </p:sp>
      <p:sp>
        <p:nvSpPr>
          <p:cNvPr id="5" name="Oval 4">
            <a:extLst>
              <a:ext uri="{FF2B5EF4-FFF2-40B4-BE49-F238E27FC236}">
                <a16:creationId xmlns:a16="http://schemas.microsoft.com/office/drawing/2014/main" id="{6BB6155B-01CD-84DE-2426-24F848F40F53}"/>
              </a:ext>
            </a:extLst>
          </p:cNvPr>
          <p:cNvSpPr/>
          <p:nvPr/>
        </p:nvSpPr>
        <p:spPr>
          <a:xfrm>
            <a:off x="434651" y="5012094"/>
            <a:ext cx="1166326" cy="1166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a:t>
            </a:r>
          </a:p>
        </p:txBody>
      </p:sp>
      <p:sp>
        <p:nvSpPr>
          <p:cNvPr id="6" name="Rectangle 5">
            <a:extLst>
              <a:ext uri="{FF2B5EF4-FFF2-40B4-BE49-F238E27FC236}">
                <a16:creationId xmlns:a16="http://schemas.microsoft.com/office/drawing/2014/main" id="{1CF9868B-ECE6-429E-4923-68D780E8F0AD}"/>
              </a:ext>
            </a:extLst>
          </p:cNvPr>
          <p:cNvSpPr/>
          <p:nvPr/>
        </p:nvSpPr>
        <p:spPr>
          <a:xfrm>
            <a:off x="3451548" y="5278016"/>
            <a:ext cx="1306285" cy="634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Question</a:t>
            </a:r>
          </a:p>
        </p:txBody>
      </p:sp>
      <p:sp>
        <p:nvSpPr>
          <p:cNvPr id="10" name="Rectangle 9">
            <a:extLst>
              <a:ext uri="{FF2B5EF4-FFF2-40B4-BE49-F238E27FC236}">
                <a16:creationId xmlns:a16="http://schemas.microsoft.com/office/drawing/2014/main" id="{FBE93857-16C9-1DAA-5A28-626C4A170AED}"/>
              </a:ext>
            </a:extLst>
          </p:cNvPr>
          <p:cNvSpPr/>
          <p:nvPr/>
        </p:nvSpPr>
        <p:spPr>
          <a:xfrm>
            <a:off x="2307772" y="1376265"/>
            <a:ext cx="1306285" cy="634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Chunking &amp; Indexing with FAISS</a:t>
            </a:r>
          </a:p>
        </p:txBody>
      </p:sp>
      <p:sp>
        <p:nvSpPr>
          <p:cNvPr id="11" name="Rectangle 10">
            <a:extLst>
              <a:ext uri="{FF2B5EF4-FFF2-40B4-BE49-F238E27FC236}">
                <a16:creationId xmlns:a16="http://schemas.microsoft.com/office/drawing/2014/main" id="{CCAD6516-8F3A-0D1F-54DB-2C33902E02D8}"/>
              </a:ext>
            </a:extLst>
          </p:cNvPr>
          <p:cNvSpPr/>
          <p:nvPr/>
        </p:nvSpPr>
        <p:spPr>
          <a:xfrm>
            <a:off x="2317877" y="2659222"/>
            <a:ext cx="1306285" cy="634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5"/>
              </a:lnSpc>
            </a:pPr>
            <a:r>
              <a:rPr lang="en-IN" sz="1100" b="0" dirty="0">
                <a:solidFill>
                  <a:srgbClr val="CE9178"/>
                </a:solidFill>
                <a:effectLst/>
                <a:latin typeface="Consolas" panose="020B0609020204030204" pitchFamily="49" charset="0"/>
              </a:rPr>
              <a:t>all-MiniLM-L6-v2 Sentence Encoder for Docs</a:t>
            </a:r>
            <a:endParaRPr lang="en-IN" sz="1100" b="0" dirty="0">
              <a:solidFill>
                <a:srgbClr val="CCCCCC"/>
              </a:solidFill>
              <a:effectLst/>
              <a:latin typeface="Consolas" panose="020B0609020204030204" pitchFamily="49" charset="0"/>
            </a:endParaRPr>
          </a:p>
        </p:txBody>
      </p:sp>
      <p:sp>
        <p:nvSpPr>
          <p:cNvPr id="12" name="Rectangle: Top Corners Snipped 11">
            <a:extLst>
              <a:ext uri="{FF2B5EF4-FFF2-40B4-BE49-F238E27FC236}">
                <a16:creationId xmlns:a16="http://schemas.microsoft.com/office/drawing/2014/main" id="{9A1124D8-A5E1-5FA4-A95B-C13B2FAB0CB8}"/>
              </a:ext>
            </a:extLst>
          </p:cNvPr>
          <p:cNvSpPr/>
          <p:nvPr/>
        </p:nvSpPr>
        <p:spPr>
          <a:xfrm rot="5400000">
            <a:off x="3152969" y="2952220"/>
            <a:ext cx="3209728" cy="325017"/>
          </a:xfrm>
          <a:prstGeom prst="snip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Retriever</a:t>
            </a:r>
          </a:p>
        </p:txBody>
      </p:sp>
      <p:sp>
        <p:nvSpPr>
          <p:cNvPr id="13" name="Oval 12">
            <a:extLst>
              <a:ext uri="{FF2B5EF4-FFF2-40B4-BE49-F238E27FC236}">
                <a16:creationId xmlns:a16="http://schemas.microsoft.com/office/drawing/2014/main" id="{B702F3A3-1607-A966-2EC8-01B358615D9B}"/>
              </a:ext>
            </a:extLst>
          </p:cNvPr>
          <p:cNvSpPr/>
          <p:nvPr/>
        </p:nvSpPr>
        <p:spPr>
          <a:xfrm>
            <a:off x="5932715" y="2383970"/>
            <a:ext cx="1166326" cy="1166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Top 3 Document as Context</a:t>
            </a:r>
          </a:p>
        </p:txBody>
      </p:sp>
      <p:sp>
        <p:nvSpPr>
          <p:cNvPr id="14" name="Rectangle: Top Corners Snipped 13">
            <a:extLst>
              <a:ext uri="{FF2B5EF4-FFF2-40B4-BE49-F238E27FC236}">
                <a16:creationId xmlns:a16="http://schemas.microsoft.com/office/drawing/2014/main" id="{65241AFA-D96D-0EDC-53A0-FD18792E34DD}"/>
              </a:ext>
            </a:extLst>
          </p:cNvPr>
          <p:cNvSpPr/>
          <p:nvPr/>
        </p:nvSpPr>
        <p:spPr>
          <a:xfrm rot="5400000">
            <a:off x="6962971" y="2952221"/>
            <a:ext cx="3209728" cy="325017"/>
          </a:xfrm>
          <a:prstGeom prst="snip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Generator(Finetuned FLAN t5)</a:t>
            </a:r>
          </a:p>
        </p:txBody>
      </p:sp>
      <p:sp>
        <p:nvSpPr>
          <p:cNvPr id="15" name="Oval 14">
            <a:extLst>
              <a:ext uri="{FF2B5EF4-FFF2-40B4-BE49-F238E27FC236}">
                <a16:creationId xmlns:a16="http://schemas.microsoft.com/office/drawing/2014/main" id="{507213E6-666E-49BD-BCA8-5850B3CF6290}"/>
              </a:ext>
            </a:extLst>
          </p:cNvPr>
          <p:cNvSpPr/>
          <p:nvPr/>
        </p:nvSpPr>
        <p:spPr>
          <a:xfrm>
            <a:off x="10164349" y="2383970"/>
            <a:ext cx="1166326" cy="1166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Answer</a:t>
            </a:r>
          </a:p>
        </p:txBody>
      </p:sp>
      <p:sp>
        <p:nvSpPr>
          <p:cNvPr id="16" name="Oval 15">
            <a:extLst>
              <a:ext uri="{FF2B5EF4-FFF2-40B4-BE49-F238E27FC236}">
                <a16:creationId xmlns:a16="http://schemas.microsoft.com/office/drawing/2014/main" id="{17BC09F0-12CE-0857-1DBC-BD2A72081477}"/>
              </a:ext>
            </a:extLst>
          </p:cNvPr>
          <p:cNvSpPr/>
          <p:nvPr/>
        </p:nvSpPr>
        <p:spPr>
          <a:xfrm>
            <a:off x="10143934" y="634482"/>
            <a:ext cx="1166326" cy="1166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Retrieved Context</a:t>
            </a:r>
          </a:p>
        </p:txBody>
      </p:sp>
      <p:sp>
        <p:nvSpPr>
          <p:cNvPr id="17" name="Oval 16">
            <a:extLst>
              <a:ext uri="{FF2B5EF4-FFF2-40B4-BE49-F238E27FC236}">
                <a16:creationId xmlns:a16="http://schemas.microsoft.com/office/drawing/2014/main" id="{48C752EE-1A6E-C06B-2B1F-800C26B44E1A}"/>
              </a:ext>
            </a:extLst>
          </p:cNvPr>
          <p:cNvSpPr/>
          <p:nvPr/>
        </p:nvSpPr>
        <p:spPr>
          <a:xfrm>
            <a:off x="10164349" y="4354564"/>
            <a:ext cx="1166326" cy="1166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Timeline</a:t>
            </a:r>
          </a:p>
        </p:txBody>
      </p:sp>
      <p:cxnSp>
        <p:nvCxnSpPr>
          <p:cNvPr id="19" name="Straight Arrow Connector 18">
            <a:extLst>
              <a:ext uri="{FF2B5EF4-FFF2-40B4-BE49-F238E27FC236}">
                <a16:creationId xmlns:a16="http://schemas.microsoft.com/office/drawing/2014/main" id="{D1349DE0-98DF-6619-B963-7A6903A51762}"/>
              </a:ext>
            </a:extLst>
          </p:cNvPr>
          <p:cNvCxnSpPr>
            <a:stCxn id="5" idx="6"/>
            <a:endCxn id="6" idx="1"/>
          </p:cNvCxnSpPr>
          <p:nvPr/>
        </p:nvCxnSpPr>
        <p:spPr>
          <a:xfrm>
            <a:off x="1600977" y="5595257"/>
            <a:ext cx="18505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6FB3F31-7CA0-5075-7A2C-D90804857582}"/>
              </a:ext>
            </a:extLst>
          </p:cNvPr>
          <p:cNvCxnSpPr>
            <a:cxnSpLocks/>
            <a:endCxn id="13" idx="2"/>
          </p:cNvCxnSpPr>
          <p:nvPr/>
        </p:nvCxnSpPr>
        <p:spPr>
          <a:xfrm flipV="1">
            <a:off x="4920342" y="2967133"/>
            <a:ext cx="1012373" cy="93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ED29107-D7B6-F31A-953B-C4C2084A6555}"/>
              </a:ext>
            </a:extLst>
          </p:cNvPr>
          <p:cNvCxnSpPr>
            <a:cxnSpLocks/>
            <a:stCxn id="13" idx="6"/>
          </p:cNvCxnSpPr>
          <p:nvPr/>
        </p:nvCxnSpPr>
        <p:spPr>
          <a:xfrm>
            <a:off x="7099041" y="2967133"/>
            <a:ext cx="1306285" cy="93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A096524-6DAA-8F10-22A6-41A472435894}"/>
              </a:ext>
            </a:extLst>
          </p:cNvPr>
          <p:cNvCxnSpPr>
            <a:cxnSpLocks/>
          </p:cNvCxnSpPr>
          <p:nvPr/>
        </p:nvCxnSpPr>
        <p:spPr>
          <a:xfrm>
            <a:off x="8750759" y="2967133"/>
            <a:ext cx="14135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1694E3A-B9BA-4B3C-42C0-300705F7C8D2}"/>
              </a:ext>
            </a:extLst>
          </p:cNvPr>
          <p:cNvCxnSpPr>
            <a:cxnSpLocks/>
          </p:cNvCxnSpPr>
          <p:nvPr/>
        </p:nvCxnSpPr>
        <p:spPr>
          <a:xfrm>
            <a:off x="3624162" y="2967133"/>
            <a:ext cx="9711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C90BD47-2C73-D945-E6D9-7B2D4FF6E386}"/>
              </a:ext>
            </a:extLst>
          </p:cNvPr>
          <p:cNvCxnSpPr>
            <a:cxnSpLocks/>
            <a:stCxn id="3" idx="6"/>
            <a:endCxn id="10" idx="1"/>
          </p:cNvCxnSpPr>
          <p:nvPr/>
        </p:nvCxnSpPr>
        <p:spPr>
          <a:xfrm>
            <a:off x="1600977" y="1693506"/>
            <a:ext cx="7067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0AF2040-83B5-C6CB-CB7E-A05F3BFAAF6B}"/>
              </a:ext>
            </a:extLst>
          </p:cNvPr>
          <p:cNvCxnSpPr>
            <a:cxnSpLocks/>
          </p:cNvCxnSpPr>
          <p:nvPr/>
        </p:nvCxnSpPr>
        <p:spPr>
          <a:xfrm>
            <a:off x="6515878" y="1211423"/>
            <a:ext cx="36280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21E155E-EC72-E5A7-FC5D-FDA1E94BD01C}"/>
              </a:ext>
            </a:extLst>
          </p:cNvPr>
          <p:cNvCxnSpPr>
            <a:cxnSpLocks/>
            <a:endCxn id="11" idx="0"/>
          </p:cNvCxnSpPr>
          <p:nvPr/>
        </p:nvCxnSpPr>
        <p:spPr>
          <a:xfrm>
            <a:off x="2960914" y="2010747"/>
            <a:ext cx="10106" cy="648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23EF59E0-56A0-D200-9B3D-A2DBA7A6CCD9}"/>
              </a:ext>
            </a:extLst>
          </p:cNvPr>
          <p:cNvCxnSpPr>
            <a:cxnSpLocks/>
          </p:cNvCxnSpPr>
          <p:nvPr/>
        </p:nvCxnSpPr>
        <p:spPr>
          <a:xfrm>
            <a:off x="10747512" y="3628192"/>
            <a:ext cx="10106" cy="648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65B2978D-A448-39D7-B5E0-F9E541F54DC5}"/>
              </a:ext>
            </a:extLst>
          </p:cNvPr>
          <p:cNvCxnSpPr>
            <a:cxnSpLocks/>
          </p:cNvCxnSpPr>
          <p:nvPr/>
        </p:nvCxnSpPr>
        <p:spPr>
          <a:xfrm flipV="1">
            <a:off x="4096087" y="3291302"/>
            <a:ext cx="0" cy="1947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20B99999-E04E-10CB-1BFE-1D836AD1A755}"/>
              </a:ext>
            </a:extLst>
          </p:cNvPr>
          <p:cNvCxnSpPr>
            <a:cxnSpLocks/>
            <a:stCxn id="13" idx="0"/>
          </p:cNvCxnSpPr>
          <p:nvPr/>
        </p:nvCxnSpPr>
        <p:spPr>
          <a:xfrm flipV="1">
            <a:off x="6515878" y="1167032"/>
            <a:ext cx="0" cy="12169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88A9B9C-2CAF-69FE-4AAB-3C0282DE48B3}"/>
              </a:ext>
            </a:extLst>
          </p:cNvPr>
          <p:cNvCxnSpPr>
            <a:cxnSpLocks/>
          </p:cNvCxnSpPr>
          <p:nvPr/>
        </p:nvCxnSpPr>
        <p:spPr>
          <a:xfrm>
            <a:off x="4088413" y="3291302"/>
            <a:ext cx="5069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60bc138-94d5-41e3-8e95-2a6989b9640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27A367C5A2B1498E13F8C29FDB1FBD" ma:contentTypeVersion="9" ma:contentTypeDescription="Create a new document." ma:contentTypeScope="" ma:versionID="707ad44634cbe5d1b75cb966c38945e2">
  <xsd:schema xmlns:xsd="http://www.w3.org/2001/XMLSchema" xmlns:xs="http://www.w3.org/2001/XMLSchema" xmlns:p="http://schemas.microsoft.com/office/2006/metadata/properties" xmlns:ns3="860bc138-94d5-41e3-8e95-2a6989b96405" xmlns:ns4="b039553b-3737-4ef7-bb75-cc1ce7ac51ff" targetNamespace="http://schemas.microsoft.com/office/2006/metadata/properties" ma:root="true" ma:fieldsID="dda63c800a086abdae277c701c1c245e" ns3:_="" ns4:_="">
    <xsd:import namespace="860bc138-94d5-41e3-8e95-2a6989b96405"/>
    <xsd:import namespace="b039553b-3737-4ef7-bb75-cc1ce7ac51ff"/>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3:MediaServiceSearchPropertie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0bc138-94d5-41e3-8e95-2a6989b96405"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39553b-3737-4ef7-bb75-cc1ce7ac51f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purl.org/dc/dcmitype/"/>
    <ds:schemaRef ds:uri="http://schemas.microsoft.com/office/2006/documentManagement/types"/>
    <ds:schemaRef ds:uri="http://schemas.openxmlformats.org/package/2006/metadata/core-properties"/>
    <ds:schemaRef ds:uri="http://schemas.microsoft.com/office/2006/metadata/properties"/>
    <ds:schemaRef ds:uri="b039553b-3737-4ef7-bb75-cc1ce7ac51ff"/>
    <ds:schemaRef ds:uri="http://schemas.microsoft.com/office/infopath/2007/PartnerControls"/>
    <ds:schemaRef ds:uri="http://purl.org/dc/elements/1.1/"/>
    <ds:schemaRef ds:uri="http://www.w3.org/XML/1998/namespace"/>
    <ds:schemaRef ds:uri="860bc138-94d5-41e3-8e95-2a6989b96405"/>
    <ds:schemaRef ds:uri="http://purl.org/dc/terms/"/>
  </ds:schemaRefs>
</ds:datastoreItem>
</file>

<file path=customXml/itemProps3.xml><?xml version="1.0" encoding="utf-8"?>
<ds:datastoreItem xmlns:ds="http://schemas.openxmlformats.org/officeDocument/2006/customXml" ds:itemID="{5FF37F45-785D-479C-B762-0E6331B580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0bc138-94d5-41e3-8e95-2a6989b96405"/>
    <ds:schemaRef ds:uri="b039553b-3737-4ef7-bb75-cc1ce7ac51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Blue spheres presentation</Template>
  <TotalTime>332</TotalTime>
  <Words>434</Words>
  <Application>Microsoft Office PowerPoint</Application>
  <PresentationFormat>Widescreen</PresentationFormat>
  <Paragraphs>81</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Calibri</vt:lpstr>
      <vt:lpstr>Consolas</vt:lpstr>
      <vt:lpstr>Custom</vt:lpstr>
      <vt:lpstr>PowerPoint Presentation</vt:lpstr>
      <vt:lpstr>Task Overview</vt:lpstr>
      <vt:lpstr>TASK-1 Dataset Collection</vt:lpstr>
      <vt:lpstr>PowerPoint Presentation</vt:lpstr>
      <vt:lpstr>PowerPoint Presentation</vt:lpstr>
      <vt:lpstr>TASK-2 – Population/ Question Answer Formation</vt:lpstr>
      <vt:lpstr>Dataset</vt:lpstr>
      <vt:lpstr>Model Architecture</vt:lpstr>
      <vt:lpstr>Final Model Flow</vt:lpstr>
      <vt:lpstr>Results</vt:lpstr>
      <vt:lpstr>Results</vt:lpstr>
      <vt:lpstr>Results</vt:lpstr>
      <vt:lpstr>Demo</vt:lpstr>
      <vt:lpstr>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(A+T) Emotion Cause Pair Extraction for Anger Emotion</dc:title>
  <dc:creator>Shrey Sinha</dc:creator>
  <cp:lastModifiedBy>Shrey Sinha</cp:lastModifiedBy>
  <cp:revision>13</cp:revision>
  <dcterms:created xsi:type="dcterms:W3CDTF">2025-04-16T11:59:41Z</dcterms:created>
  <dcterms:modified xsi:type="dcterms:W3CDTF">2025-04-19T02:31:27Z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0x010100DC27A367C5A2B1498E13F8C29FDB1FBD</vt:lpwstr>
  </property>
  <property fmtid="{D5CDD505-2E9C-101B-9397-08002B2CF9AE}" pid="3" name="MediaServiceImageTags">
    <vt:lpwstr/>
  </property>
</Properties>
</file>